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Montserrat SemiBold"/>
      <p:regular r:id="rId21"/>
      <p:bold r:id="rId22"/>
      <p:italic r:id="rId23"/>
      <p:boldItalic r:id="rId24"/>
    </p:embeddedFont>
    <p:embeddedFont>
      <p:font typeface="Lato"/>
      <p:regular r:id="rId25"/>
      <p:bold r:id="rId26"/>
      <p:italic r:id="rId27"/>
      <p:boldItalic r:id="rId28"/>
    </p:embeddedFont>
    <p:embeddedFont>
      <p:font typeface="Poppins"/>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MontserratSemiBold-bold.fntdata"/><Relationship Id="rId21" Type="http://schemas.openxmlformats.org/officeDocument/2006/relationships/font" Target="fonts/MontserratSemiBold-regular.fntdata"/><Relationship Id="rId24" Type="http://schemas.openxmlformats.org/officeDocument/2006/relationships/font" Target="fonts/MontserratSemiBold-boldItalic.fntdata"/><Relationship Id="rId23" Type="http://schemas.openxmlformats.org/officeDocument/2006/relationships/font" Target="fonts/MontserratSemi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oppins-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italic.fntdata"/><Relationship Id="rId30" Type="http://schemas.openxmlformats.org/officeDocument/2006/relationships/font" Target="fonts/Poppins-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Poppins-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f823005567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f823005567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f82300556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f82300556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f82300556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f82300556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f82300556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f82300556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f82300556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f82300556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f823005567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f823005567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f823005567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f823005567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d9c67055b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d9c67055b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 Id="rId4"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7.jpg"/><Relationship Id="rId4" Type="http://schemas.openxmlformats.org/officeDocument/2006/relationships/image" Target="../media/image10.jpg"/><Relationship Id="rId9" Type="http://schemas.openxmlformats.org/officeDocument/2006/relationships/image" Target="../media/image12.pn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1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18.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7.png"/><Relationship Id="rId7"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sp>
        <p:nvSpPr>
          <p:cNvPr id="136" name="Google Shape;136;p17"/>
          <p:cNvSpPr txBox="1"/>
          <p:nvPr>
            <p:ph type="ctrTitle"/>
          </p:nvPr>
        </p:nvSpPr>
        <p:spPr>
          <a:xfrm>
            <a:off x="729450" y="1322450"/>
            <a:ext cx="3787800" cy="18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Tracing origin of Social Media Post</a:t>
            </a:r>
            <a:endParaRPr/>
          </a:p>
        </p:txBody>
      </p:sp>
      <p:pic>
        <p:nvPicPr>
          <p:cNvPr id="137" name="Google Shape;137;p17"/>
          <p:cNvPicPr preferRelativeResize="0"/>
          <p:nvPr/>
        </p:nvPicPr>
        <p:blipFill>
          <a:blip r:embed="rId4">
            <a:alphaModFix/>
          </a:blip>
          <a:stretch>
            <a:fillRect/>
          </a:stretch>
        </p:blipFill>
        <p:spPr>
          <a:xfrm>
            <a:off x="5112938" y="1623175"/>
            <a:ext cx="3665577" cy="2016625"/>
          </a:xfrm>
          <a:prstGeom prst="rect">
            <a:avLst/>
          </a:prstGeom>
          <a:noFill/>
          <a:ln>
            <a:noFill/>
          </a:ln>
        </p:spPr>
      </p:pic>
      <p:pic>
        <p:nvPicPr>
          <p:cNvPr descr="Portrait-oriented black smaptphone" id="138" name="Google Shape;138;p17"/>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pic>
        <p:nvPicPr>
          <p:cNvPr id="139" name="Google Shape;139;p17"/>
          <p:cNvPicPr preferRelativeResize="0"/>
          <p:nvPr/>
        </p:nvPicPr>
        <p:blipFill>
          <a:blip r:embed="rId6">
            <a:alphaModFix/>
          </a:blip>
          <a:stretch>
            <a:fillRect/>
          </a:stretch>
        </p:blipFill>
        <p:spPr>
          <a:xfrm>
            <a:off x="8271295" y="2337713"/>
            <a:ext cx="872700" cy="1889686"/>
          </a:xfrm>
          <a:prstGeom prst="rect">
            <a:avLst/>
          </a:prstGeom>
          <a:noFill/>
          <a:ln>
            <a:noFill/>
          </a:ln>
        </p:spPr>
      </p:pic>
      <p:sp>
        <p:nvSpPr>
          <p:cNvPr id="140" name="Google Shape;140;p17"/>
          <p:cNvSpPr txBox="1"/>
          <p:nvPr>
            <p:ph type="ctrTitle"/>
          </p:nvPr>
        </p:nvSpPr>
        <p:spPr>
          <a:xfrm>
            <a:off x="705100" y="3639800"/>
            <a:ext cx="3787800" cy="18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2400"/>
              <a:t>PSID: </a:t>
            </a:r>
            <a:r>
              <a:rPr i="1" lang="en" sz="2400">
                <a:latin typeface="Poppins"/>
                <a:ea typeface="Poppins"/>
                <a:cs typeface="Poppins"/>
                <a:sym typeface="Poppins"/>
              </a:rPr>
              <a:t>INTL-DA-08</a:t>
            </a:r>
            <a:endParaRPr i="1" sz="2400">
              <a:latin typeface="Poppins"/>
              <a:ea typeface="Poppins"/>
              <a:cs typeface="Poppins"/>
              <a:sym typeface="Poppins"/>
            </a:endParaRPr>
          </a:p>
        </p:txBody>
      </p:sp>
      <p:sp>
        <p:nvSpPr>
          <p:cNvPr id="141" name="Google Shape;141;p17"/>
          <p:cNvSpPr txBox="1"/>
          <p:nvPr>
            <p:ph type="ctrTitle"/>
          </p:nvPr>
        </p:nvSpPr>
        <p:spPr>
          <a:xfrm>
            <a:off x="705100" y="4121600"/>
            <a:ext cx="4537200" cy="18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2400"/>
              <a:t>TEAM LEADER</a:t>
            </a:r>
            <a:r>
              <a:rPr i="1" lang="en" sz="2400"/>
              <a:t>: </a:t>
            </a:r>
            <a:r>
              <a:rPr i="1" lang="en" sz="2400">
                <a:latin typeface="Poppins"/>
                <a:ea typeface="Poppins"/>
                <a:cs typeface="Poppins"/>
                <a:sym typeface="Poppins"/>
              </a:rPr>
              <a:t>TRIJUN.M</a:t>
            </a:r>
            <a:endParaRPr i="1" sz="2400">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1" name="Shape 241"/>
        <p:cNvGrpSpPr/>
        <p:nvPr/>
      </p:nvGrpSpPr>
      <p:grpSpPr>
        <a:xfrm>
          <a:off x="0" y="0"/>
          <a:ext cx="0" cy="0"/>
          <a:chOff x="0" y="0"/>
          <a:chExt cx="0" cy="0"/>
        </a:xfrm>
      </p:grpSpPr>
      <p:pic>
        <p:nvPicPr>
          <p:cNvPr id="242" name="Google Shape;242;p26"/>
          <p:cNvPicPr preferRelativeResize="0"/>
          <p:nvPr/>
        </p:nvPicPr>
        <p:blipFill>
          <a:blip r:embed="rId3">
            <a:alphaModFix/>
          </a:blip>
          <a:stretch>
            <a:fillRect/>
          </a:stretch>
        </p:blipFill>
        <p:spPr>
          <a:xfrm>
            <a:off x="540250" y="1279150"/>
            <a:ext cx="5607124" cy="2889410"/>
          </a:xfrm>
          <a:prstGeom prst="rect">
            <a:avLst/>
          </a:prstGeom>
          <a:noFill/>
          <a:ln>
            <a:noFill/>
          </a:ln>
        </p:spPr>
      </p:pic>
      <p:sp>
        <p:nvSpPr>
          <p:cNvPr id="243" name="Google Shape;243;p26"/>
          <p:cNvSpPr txBox="1"/>
          <p:nvPr/>
        </p:nvSpPr>
        <p:spPr>
          <a:xfrm>
            <a:off x="540250" y="632175"/>
            <a:ext cx="30165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600">
                <a:solidFill>
                  <a:schemeClr val="accent1"/>
                </a:solidFill>
              </a:rPr>
              <a:t>SYSTEM ARCHITECTURE</a:t>
            </a:r>
            <a:endParaRPr sz="1600"/>
          </a:p>
        </p:txBody>
      </p:sp>
      <p:sp>
        <p:nvSpPr>
          <p:cNvPr id="244" name="Google Shape;244;p26"/>
          <p:cNvSpPr txBox="1"/>
          <p:nvPr/>
        </p:nvSpPr>
        <p:spPr>
          <a:xfrm>
            <a:off x="6460925" y="1279150"/>
            <a:ext cx="2234400" cy="2661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1300">
                <a:latin typeface="Lato"/>
                <a:ea typeface="Lato"/>
                <a:cs typeface="Lato"/>
                <a:sym typeface="Lato"/>
              </a:rPr>
              <a:t>In the previous screens, we can see that the hash id </a:t>
            </a:r>
            <a:r>
              <a:rPr lang="en" sz="1300">
                <a:latin typeface="Lato"/>
                <a:ea typeface="Lato"/>
                <a:cs typeface="Lato"/>
                <a:sym typeface="Lato"/>
              </a:rPr>
              <a:t>and the pointer </a:t>
            </a:r>
            <a:r>
              <a:rPr lang="en" sz="1300">
                <a:latin typeface="Lato"/>
                <a:ea typeface="Lato"/>
                <a:cs typeface="Lato"/>
                <a:sym typeface="Lato"/>
              </a:rPr>
              <a:t>of the selected message.</a:t>
            </a:r>
            <a:endParaRPr sz="1300">
              <a:latin typeface="Lato"/>
              <a:ea typeface="Lato"/>
              <a:cs typeface="Lato"/>
              <a:sym typeface="Lato"/>
            </a:endParaRPr>
          </a:p>
          <a:p>
            <a:pPr indent="0" lvl="0" marL="0" rtl="0" algn="just">
              <a:lnSpc>
                <a:spcPct val="115000"/>
              </a:lnSpc>
              <a:spcBef>
                <a:spcPts val="1600"/>
              </a:spcBef>
              <a:spcAft>
                <a:spcPts val="1600"/>
              </a:spcAft>
              <a:buNone/>
            </a:pPr>
            <a:r>
              <a:rPr lang="en" sz="1300">
                <a:latin typeface="Lato"/>
                <a:ea typeface="Lato"/>
                <a:cs typeface="Lato"/>
                <a:sym typeface="Lato"/>
              </a:rPr>
              <a:t>By using this information, we can also identify the previous sender </a:t>
            </a:r>
            <a:r>
              <a:rPr lang="en" sz="1300">
                <a:latin typeface="Lato"/>
                <a:ea typeface="Lato"/>
                <a:cs typeface="Lato"/>
                <a:sym typeface="Lato"/>
              </a:rPr>
              <a:t>which will eventually lead to the genesis block i.e the original sender</a:t>
            </a:r>
            <a:endParaRPr sz="1300">
              <a:latin typeface="Lato"/>
              <a:ea typeface="Lato"/>
              <a:cs typeface="Lato"/>
              <a:sym typeface="Lato"/>
            </a:endParaRPr>
          </a:p>
        </p:txBody>
      </p:sp>
      <p:pic>
        <p:nvPicPr>
          <p:cNvPr id="245" name="Google Shape;245;p26"/>
          <p:cNvPicPr preferRelativeResize="0"/>
          <p:nvPr/>
        </p:nvPicPr>
        <p:blipFill>
          <a:blip r:embed="rId4">
            <a:alphaModFix/>
          </a:blip>
          <a:stretch>
            <a:fillRect/>
          </a:stretch>
        </p:blipFill>
        <p:spPr>
          <a:xfrm>
            <a:off x="7411750" y="4287075"/>
            <a:ext cx="1293000" cy="646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Prototype Model</a:t>
            </a:r>
            <a:endParaRPr/>
          </a:p>
        </p:txBody>
      </p:sp>
      <p:sp>
        <p:nvSpPr>
          <p:cNvPr id="251" name="Google Shape;251;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https://www.figma.com/proto/skuUa5Wp9mibQ2wuV4uCi0/Untitled?node-id=6%3A1751&amp;scaling=scale-down&amp;page-id=0%3A1&amp;starting-point-node-id=16%3A149&amp;show-proto-sidebar=1</a:t>
            </a:r>
            <a:endParaRPr>
              <a:solidFill>
                <a:schemeClr val="accent5"/>
              </a:solidFill>
            </a:endParaRPr>
          </a:p>
        </p:txBody>
      </p:sp>
      <p:pic>
        <p:nvPicPr>
          <p:cNvPr id="252" name="Google Shape;252;p27"/>
          <p:cNvPicPr preferRelativeResize="0"/>
          <p:nvPr/>
        </p:nvPicPr>
        <p:blipFill>
          <a:blip r:embed="rId3">
            <a:alphaModFix/>
          </a:blip>
          <a:stretch>
            <a:fillRect/>
          </a:stretch>
        </p:blipFill>
        <p:spPr>
          <a:xfrm>
            <a:off x="7411750" y="4287075"/>
            <a:ext cx="1293000" cy="646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8"/>
          <p:cNvSpPr txBox="1"/>
          <p:nvPr>
            <p:ph idx="1" type="body"/>
          </p:nvPr>
        </p:nvSpPr>
        <p:spPr>
          <a:xfrm>
            <a:off x="729450" y="2078875"/>
            <a:ext cx="1863900" cy="141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Tech Stack		</a:t>
            </a:r>
            <a:endParaRPr>
              <a:solidFill>
                <a:srgbClr val="000000"/>
              </a:solidFill>
            </a:endParaRPr>
          </a:p>
          <a:p>
            <a:pPr indent="-311150" lvl="0" marL="457200" rtl="0" algn="l">
              <a:spcBef>
                <a:spcPts val="1000"/>
              </a:spcBef>
              <a:spcAft>
                <a:spcPts val="0"/>
              </a:spcAft>
              <a:buClr>
                <a:srgbClr val="000000"/>
              </a:buClr>
              <a:buSzPts val="1300"/>
              <a:buChar char="●"/>
            </a:pPr>
            <a:r>
              <a:rPr lang="en">
                <a:solidFill>
                  <a:srgbClr val="000000"/>
                </a:solidFill>
              </a:rPr>
              <a:t>Angular</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Ethereum</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MongoDb</a:t>
            </a:r>
            <a:endParaRPr>
              <a:solidFill>
                <a:srgbClr val="000000"/>
              </a:solidFill>
            </a:endParaRPr>
          </a:p>
        </p:txBody>
      </p:sp>
      <p:sp>
        <p:nvSpPr>
          <p:cNvPr id="147" name="Google Shape;147;p18"/>
          <p:cNvSpPr txBox="1"/>
          <p:nvPr>
            <p:ph type="title"/>
          </p:nvPr>
        </p:nvSpPr>
        <p:spPr>
          <a:xfrm>
            <a:off x="729450" y="1318650"/>
            <a:ext cx="36669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Idea Introduction</a:t>
            </a:r>
            <a:endParaRPr sz="3000">
              <a:solidFill>
                <a:srgbClr val="000000"/>
              </a:solidFill>
            </a:endParaRPr>
          </a:p>
        </p:txBody>
      </p:sp>
      <p:sp>
        <p:nvSpPr>
          <p:cNvPr id="148" name="Google Shape;148;p18"/>
          <p:cNvSpPr txBox="1"/>
          <p:nvPr>
            <p:ph idx="1" type="body"/>
          </p:nvPr>
        </p:nvSpPr>
        <p:spPr>
          <a:xfrm>
            <a:off x="2839625" y="2078875"/>
            <a:ext cx="1863900" cy="119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Resources Used</a:t>
            </a:r>
            <a:endParaRPr>
              <a:solidFill>
                <a:srgbClr val="000000"/>
              </a:solidFill>
            </a:endParaRPr>
          </a:p>
          <a:p>
            <a:pPr indent="-311150" lvl="0" marL="457200" rtl="0" algn="l">
              <a:spcBef>
                <a:spcPts val="1000"/>
              </a:spcBef>
              <a:spcAft>
                <a:spcPts val="0"/>
              </a:spcAft>
              <a:buClr>
                <a:srgbClr val="000000"/>
              </a:buClr>
              <a:buSzPts val="1300"/>
              <a:buChar char="●"/>
            </a:pPr>
            <a:r>
              <a:rPr lang="en">
                <a:solidFill>
                  <a:srgbClr val="000000"/>
                </a:solidFill>
              </a:rPr>
              <a:t>MetaMask</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IPFS</a:t>
            </a:r>
            <a:endParaRPr>
              <a:solidFill>
                <a:srgbClr val="000000"/>
              </a:solidFill>
            </a:endParaRPr>
          </a:p>
          <a:p>
            <a:pPr indent="0" lvl="0" marL="0" rtl="0" algn="l">
              <a:spcBef>
                <a:spcPts val="1000"/>
              </a:spcBef>
              <a:spcAft>
                <a:spcPts val="1000"/>
              </a:spcAft>
              <a:buNone/>
            </a:pPr>
            <a:r>
              <a:t/>
            </a:r>
            <a:endParaRPr>
              <a:solidFill>
                <a:srgbClr val="000000"/>
              </a:solidFill>
            </a:endParaRPr>
          </a:p>
        </p:txBody>
      </p:sp>
      <p:sp>
        <p:nvSpPr>
          <p:cNvPr id="149" name="Google Shape;149;p18"/>
          <p:cNvSpPr txBox="1"/>
          <p:nvPr/>
        </p:nvSpPr>
        <p:spPr>
          <a:xfrm>
            <a:off x="807150" y="3735275"/>
            <a:ext cx="5178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Any third party API/Services?</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No</a:t>
            </a:r>
            <a:endParaRPr>
              <a:latin typeface="Lato"/>
              <a:ea typeface="Lato"/>
              <a:cs typeface="Lato"/>
              <a:sym typeface="Lato"/>
            </a:endParaRPr>
          </a:p>
        </p:txBody>
      </p:sp>
      <p:sp>
        <p:nvSpPr>
          <p:cNvPr id="150" name="Google Shape;150;p18"/>
          <p:cNvSpPr txBox="1"/>
          <p:nvPr/>
        </p:nvSpPr>
        <p:spPr>
          <a:xfrm>
            <a:off x="4703525" y="1263000"/>
            <a:ext cx="4267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latin typeface="Raleway"/>
                <a:ea typeface="Raleway"/>
                <a:cs typeface="Raleway"/>
                <a:sym typeface="Raleway"/>
              </a:rPr>
              <a:t>Idea Outcome</a:t>
            </a:r>
            <a:endParaRPr b="1" sz="3000">
              <a:latin typeface="Raleway"/>
              <a:ea typeface="Raleway"/>
              <a:cs typeface="Raleway"/>
              <a:sym typeface="Raleway"/>
            </a:endParaRPr>
          </a:p>
        </p:txBody>
      </p:sp>
      <p:sp>
        <p:nvSpPr>
          <p:cNvPr id="151" name="Google Shape;151;p18"/>
          <p:cNvSpPr txBox="1"/>
          <p:nvPr/>
        </p:nvSpPr>
        <p:spPr>
          <a:xfrm>
            <a:off x="4714150" y="2069425"/>
            <a:ext cx="3838200" cy="1391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a:latin typeface="Lato"/>
                <a:ea typeface="Lato"/>
                <a:cs typeface="Lato"/>
                <a:sym typeface="Lato"/>
              </a:rPr>
              <a:t>Our objective is to create an accountability to every user who shares a forwarded message through Blockchain Technology so as to avoid sending abusive messages which creates easy identification of the origin of the media post.</a:t>
            </a:r>
            <a:endParaRPr>
              <a:latin typeface="Lato"/>
              <a:ea typeface="Lato"/>
              <a:cs typeface="Lato"/>
              <a:sym typeface="Lato"/>
            </a:endParaRPr>
          </a:p>
        </p:txBody>
      </p:sp>
      <p:pic>
        <p:nvPicPr>
          <p:cNvPr id="152" name="Google Shape;152;p18"/>
          <p:cNvPicPr preferRelativeResize="0"/>
          <p:nvPr/>
        </p:nvPicPr>
        <p:blipFill>
          <a:blip r:embed="rId3">
            <a:alphaModFix/>
          </a:blip>
          <a:stretch>
            <a:fillRect/>
          </a:stretch>
        </p:blipFill>
        <p:spPr>
          <a:xfrm>
            <a:off x="7259350" y="4134675"/>
            <a:ext cx="1293000" cy="646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Approach Towards Idea</a:t>
            </a:r>
            <a:endParaRPr/>
          </a:p>
          <a:p>
            <a:pPr indent="0" lvl="0" marL="0" rtl="0" algn="l">
              <a:spcBef>
                <a:spcPts val="0"/>
              </a:spcBef>
              <a:spcAft>
                <a:spcPts val="0"/>
              </a:spcAft>
              <a:buNone/>
            </a:pPr>
            <a:r>
              <a:t/>
            </a:r>
            <a:endParaRPr/>
          </a:p>
        </p:txBody>
      </p:sp>
      <p:sp>
        <p:nvSpPr>
          <p:cNvPr id="158" name="Google Shape;158;p19"/>
          <p:cNvSpPr txBox="1"/>
          <p:nvPr/>
        </p:nvSpPr>
        <p:spPr>
          <a:xfrm>
            <a:off x="5676450" y="2315838"/>
            <a:ext cx="3000000" cy="1535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1600"/>
              </a:spcAft>
              <a:buNone/>
            </a:pPr>
            <a:r>
              <a:rPr lang="en" sz="1300">
                <a:latin typeface="Lato"/>
                <a:ea typeface="Lato"/>
                <a:cs typeface="Lato"/>
                <a:sym typeface="Lato"/>
              </a:rPr>
              <a:t>With the power of blockchain, every message that is forwarded would be storing the sender’s hash id which can be used to give the users a sense of </a:t>
            </a:r>
            <a:r>
              <a:rPr lang="en" sz="1300">
                <a:latin typeface="Lato"/>
                <a:ea typeface="Lato"/>
                <a:cs typeface="Lato"/>
                <a:sym typeface="Lato"/>
              </a:rPr>
              <a:t>accountability </a:t>
            </a:r>
            <a:r>
              <a:rPr lang="en" sz="1300">
                <a:latin typeface="Lato"/>
                <a:ea typeface="Lato"/>
                <a:cs typeface="Lato"/>
                <a:sym typeface="Lato"/>
              </a:rPr>
              <a:t>to  avoid forwarding  fake or abusive messages</a:t>
            </a:r>
            <a:endParaRPr sz="1300">
              <a:latin typeface="Lato"/>
              <a:ea typeface="Lato"/>
              <a:cs typeface="Lato"/>
              <a:sym typeface="Lato"/>
            </a:endParaRPr>
          </a:p>
        </p:txBody>
      </p:sp>
      <p:pic>
        <p:nvPicPr>
          <p:cNvPr id="159" name="Google Shape;159;p19"/>
          <p:cNvPicPr preferRelativeResize="0"/>
          <p:nvPr/>
        </p:nvPicPr>
        <p:blipFill>
          <a:blip r:embed="rId3">
            <a:alphaModFix/>
          </a:blip>
          <a:stretch>
            <a:fillRect/>
          </a:stretch>
        </p:blipFill>
        <p:spPr>
          <a:xfrm>
            <a:off x="519581" y="2358676"/>
            <a:ext cx="4856151" cy="1449750"/>
          </a:xfrm>
          <a:prstGeom prst="rect">
            <a:avLst/>
          </a:prstGeom>
          <a:noFill/>
          <a:ln>
            <a:noFill/>
          </a:ln>
        </p:spPr>
      </p:pic>
      <p:pic>
        <p:nvPicPr>
          <p:cNvPr id="160" name="Google Shape;160;p19"/>
          <p:cNvPicPr preferRelativeResize="0"/>
          <p:nvPr/>
        </p:nvPicPr>
        <p:blipFill>
          <a:blip r:embed="rId4">
            <a:alphaModFix/>
          </a:blip>
          <a:stretch>
            <a:fillRect/>
          </a:stretch>
        </p:blipFill>
        <p:spPr>
          <a:xfrm>
            <a:off x="7411750" y="4287075"/>
            <a:ext cx="1293000" cy="646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0"/>
          <p:cNvSpPr txBox="1"/>
          <p:nvPr>
            <p:ph idx="1" type="body"/>
          </p:nvPr>
        </p:nvSpPr>
        <p:spPr>
          <a:xfrm>
            <a:off x="727650" y="1359750"/>
            <a:ext cx="7688700" cy="27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333333"/>
                </a:solidFill>
                <a:latin typeface="Montserrat SemiBold"/>
                <a:ea typeface="Montserrat SemiBold"/>
                <a:cs typeface="Montserrat SemiBold"/>
                <a:sym typeface="Montserrat SemiBold"/>
              </a:rPr>
              <a:t>Solution to the p</a:t>
            </a:r>
            <a:r>
              <a:rPr lang="en" sz="1600">
                <a:solidFill>
                  <a:srgbClr val="333333"/>
                </a:solidFill>
                <a:latin typeface="Montserrat SemiBold"/>
                <a:ea typeface="Montserrat SemiBold"/>
                <a:cs typeface="Montserrat SemiBold"/>
                <a:sym typeface="Montserrat SemiBold"/>
              </a:rPr>
              <a:t>roblem Statement</a:t>
            </a:r>
            <a:endParaRPr sz="1600">
              <a:solidFill>
                <a:srgbClr val="333333"/>
              </a:solidFill>
              <a:latin typeface="Montserrat SemiBold"/>
              <a:ea typeface="Montserrat SemiBold"/>
              <a:cs typeface="Montserrat SemiBold"/>
              <a:sym typeface="Montserrat SemiBold"/>
            </a:endParaRPr>
          </a:p>
          <a:p>
            <a:pPr indent="0" lvl="0" marL="0" rtl="0" algn="just">
              <a:spcBef>
                <a:spcPts val="1600"/>
              </a:spcBef>
              <a:spcAft>
                <a:spcPts val="0"/>
              </a:spcAft>
              <a:buNone/>
            </a:pPr>
            <a:r>
              <a:rPr lang="en">
                <a:solidFill>
                  <a:srgbClr val="000000"/>
                </a:solidFill>
              </a:rPr>
              <a:t>Forwarded messages don’t have accountability which leads to the problem of forwarding it too many times. So to stop this from happening we have created a way of identifying the senders through hash code which can be found by selecting the message and clicking on the hash info option on the top right corner.This displays the hash code as well as the hash pointer of that message.</a:t>
            </a:r>
            <a:endParaRPr>
              <a:solidFill>
                <a:srgbClr val="000000"/>
              </a:solidFill>
            </a:endParaRPr>
          </a:p>
          <a:p>
            <a:pPr indent="0" lvl="0" marL="0" rtl="0" algn="just">
              <a:spcBef>
                <a:spcPts val="1600"/>
              </a:spcBef>
              <a:spcAft>
                <a:spcPts val="0"/>
              </a:spcAft>
              <a:buNone/>
            </a:pPr>
            <a:r>
              <a:rPr lang="en">
                <a:solidFill>
                  <a:srgbClr val="000000"/>
                </a:solidFill>
              </a:rPr>
              <a:t>Hash code refers to the unique identification code for the selected message and Hash pointer refers to the hash code of the user that forwarded the message.By this feature, every user knows that he will be accountable whenever they forward a message. This stop and helps us to identify every person to which it has been sent as well as easy identification of the source.</a:t>
            </a:r>
            <a:endParaRPr>
              <a:solidFill>
                <a:srgbClr val="000000"/>
              </a:solidFill>
            </a:endParaRPr>
          </a:p>
          <a:p>
            <a:pPr indent="0" lvl="0" marL="0" rtl="0" algn="l">
              <a:spcBef>
                <a:spcPts val="1600"/>
              </a:spcBef>
              <a:spcAft>
                <a:spcPts val="0"/>
              </a:spcAft>
              <a:buNone/>
            </a:pPr>
            <a:r>
              <a:t/>
            </a:r>
            <a:endParaRPr sz="1500">
              <a:solidFill>
                <a:srgbClr val="333333"/>
              </a:solidFill>
              <a:latin typeface="Montserrat SemiBold"/>
              <a:ea typeface="Montserrat SemiBold"/>
              <a:cs typeface="Montserrat SemiBold"/>
              <a:sym typeface="Montserrat SemiBold"/>
            </a:endParaRPr>
          </a:p>
          <a:p>
            <a:pPr indent="0" lvl="0" marL="0" rtl="0" algn="l">
              <a:spcBef>
                <a:spcPts val="1600"/>
              </a:spcBef>
              <a:spcAft>
                <a:spcPts val="1600"/>
              </a:spcAft>
              <a:buNone/>
            </a:pPr>
            <a:r>
              <a:t/>
            </a:r>
            <a:endParaRPr sz="1500">
              <a:solidFill>
                <a:srgbClr val="333333"/>
              </a:solidFill>
              <a:latin typeface="Montserrat SemiBold"/>
              <a:ea typeface="Montserrat SemiBold"/>
              <a:cs typeface="Montserrat SemiBold"/>
              <a:sym typeface="Montserrat SemiBold"/>
            </a:endParaRPr>
          </a:p>
        </p:txBody>
      </p:sp>
      <p:pic>
        <p:nvPicPr>
          <p:cNvPr id="166" name="Google Shape;166;p20"/>
          <p:cNvPicPr preferRelativeResize="0"/>
          <p:nvPr/>
        </p:nvPicPr>
        <p:blipFill>
          <a:blip r:embed="rId3">
            <a:alphaModFix/>
          </a:blip>
          <a:stretch>
            <a:fillRect/>
          </a:stretch>
        </p:blipFill>
        <p:spPr>
          <a:xfrm>
            <a:off x="7411750" y="4287075"/>
            <a:ext cx="1293000" cy="646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1"/>
          <p:cNvSpPr txBox="1"/>
          <p:nvPr>
            <p:ph idx="1" type="body"/>
          </p:nvPr>
        </p:nvSpPr>
        <p:spPr>
          <a:xfrm>
            <a:off x="727650" y="1435950"/>
            <a:ext cx="7688700" cy="27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333333"/>
                </a:solidFill>
                <a:latin typeface="Montserrat SemiBold"/>
                <a:ea typeface="Montserrat SemiBold"/>
                <a:cs typeface="Montserrat SemiBold"/>
                <a:sym typeface="Montserrat SemiBold"/>
              </a:rPr>
              <a:t>Features</a:t>
            </a:r>
            <a:endParaRPr sz="1600">
              <a:solidFill>
                <a:srgbClr val="333333"/>
              </a:solidFill>
              <a:latin typeface="Montserrat SemiBold"/>
              <a:ea typeface="Montserrat SemiBold"/>
              <a:cs typeface="Montserrat SemiBold"/>
              <a:sym typeface="Montserrat SemiBold"/>
            </a:endParaRPr>
          </a:p>
          <a:p>
            <a:pPr indent="-304800" lvl="0" marL="457200" rtl="0" algn="l">
              <a:spcBef>
                <a:spcPts val="1600"/>
              </a:spcBef>
              <a:spcAft>
                <a:spcPts val="0"/>
              </a:spcAft>
              <a:buClr>
                <a:srgbClr val="000000"/>
              </a:buClr>
              <a:buSzPts val="1200"/>
              <a:buChar char="●"/>
            </a:pPr>
            <a:r>
              <a:rPr lang="en" sz="1200">
                <a:solidFill>
                  <a:srgbClr val="000000"/>
                </a:solidFill>
              </a:rPr>
              <a:t>At present, to find the person who sent an abusive content in the first place will take a lot of time by which the number of times it would have been forwarded would be sky high. </a:t>
            </a:r>
            <a:endParaRPr sz="1200">
              <a:solidFill>
                <a:srgbClr val="000000"/>
              </a:solidFill>
            </a:endParaRPr>
          </a:p>
          <a:p>
            <a:pPr indent="0" lvl="0" marL="457200" rtl="0" algn="l">
              <a:spcBef>
                <a:spcPts val="0"/>
              </a:spcBef>
              <a:spcAft>
                <a:spcPts val="0"/>
              </a:spcAft>
              <a:buNone/>
            </a:pPr>
            <a:r>
              <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This problem is what we have solved by implementing blockchain technology through which an hashcode is generated for each and every message that is created in the app.</a:t>
            </a:r>
            <a:endParaRPr sz="1200">
              <a:solidFill>
                <a:srgbClr val="000000"/>
              </a:solidFill>
            </a:endParaRPr>
          </a:p>
          <a:p>
            <a:pPr indent="0" lvl="0" marL="457200" rtl="0" algn="l">
              <a:spcBef>
                <a:spcPts val="0"/>
              </a:spcBef>
              <a:spcAft>
                <a:spcPts val="0"/>
              </a:spcAft>
              <a:buNone/>
            </a:pPr>
            <a:r>
              <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Therefore anytime a message is forwarded, it creates a chain of accountability through blockchain technology. This helps us to identify every person to which it has been sent as well as the sender using hash pointer.</a:t>
            </a:r>
            <a:endParaRPr sz="1400">
              <a:solidFill>
                <a:srgbClr val="000000"/>
              </a:solidFill>
            </a:endParaRPr>
          </a:p>
          <a:p>
            <a:pPr indent="0" lvl="0" marL="0" rtl="0" algn="l">
              <a:spcBef>
                <a:spcPts val="0"/>
              </a:spcBef>
              <a:spcAft>
                <a:spcPts val="0"/>
              </a:spcAft>
              <a:buNone/>
            </a:pPr>
            <a:r>
              <a:t/>
            </a:r>
            <a:endParaRPr sz="1500">
              <a:solidFill>
                <a:srgbClr val="333333"/>
              </a:solidFill>
              <a:latin typeface="Montserrat SemiBold"/>
              <a:ea typeface="Montserrat SemiBold"/>
              <a:cs typeface="Montserrat SemiBold"/>
              <a:sym typeface="Montserrat SemiBold"/>
            </a:endParaRPr>
          </a:p>
          <a:p>
            <a:pPr indent="0" lvl="0" marL="0" rtl="0" algn="l">
              <a:spcBef>
                <a:spcPts val="1600"/>
              </a:spcBef>
              <a:spcAft>
                <a:spcPts val="1600"/>
              </a:spcAft>
              <a:buNone/>
            </a:pPr>
            <a:r>
              <a:t/>
            </a:r>
            <a:endParaRPr sz="1500">
              <a:solidFill>
                <a:srgbClr val="333333"/>
              </a:solidFill>
              <a:latin typeface="Montserrat SemiBold"/>
              <a:ea typeface="Montserrat SemiBold"/>
              <a:cs typeface="Montserrat SemiBold"/>
              <a:sym typeface="Montserrat SemiBold"/>
            </a:endParaRPr>
          </a:p>
        </p:txBody>
      </p:sp>
      <p:pic>
        <p:nvPicPr>
          <p:cNvPr id="172" name="Google Shape;172;p21"/>
          <p:cNvPicPr preferRelativeResize="0"/>
          <p:nvPr/>
        </p:nvPicPr>
        <p:blipFill>
          <a:blip r:embed="rId3">
            <a:alphaModFix/>
          </a:blip>
          <a:stretch>
            <a:fillRect/>
          </a:stretch>
        </p:blipFill>
        <p:spPr>
          <a:xfrm>
            <a:off x="7411750" y="4287075"/>
            <a:ext cx="1293000" cy="646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2"/>
          <p:cNvSpPr txBox="1"/>
          <p:nvPr>
            <p:ph idx="1" type="body"/>
          </p:nvPr>
        </p:nvSpPr>
        <p:spPr>
          <a:xfrm>
            <a:off x="727650" y="1512150"/>
            <a:ext cx="7688700" cy="27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333333"/>
                </a:solidFill>
                <a:latin typeface="Montserrat SemiBold"/>
                <a:ea typeface="Montserrat SemiBold"/>
                <a:cs typeface="Montserrat SemiBold"/>
                <a:sym typeface="Montserrat SemiBold"/>
              </a:rPr>
              <a:t>Future scope</a:t>
            </a:r>
            <a:endParaRPr sz="1600">
              <a:solidFill>
                <a:srgbClr val="333333"/>
              </a:solidFill>
              <a:latin typeface="Montserrat SemiBold"/>
              <a:ea typeface="Montserrat SemiBold"/>
              <a:cs typeface="Montserrat SemiBold"/>
              <a:sym typeface="Montserrat SemiBold"/>
            </a:endParaRPr>
          </a:p>
          <a:p>
            <a:pPr indent="-304800" lvl="0" marL="457200" rtl="0" algn="l">
              <a:spcBef>
                <a:spcPts val="1600"/>
              </a:spcBef>
              <a:spcAft>
                <a:spcPts val="0"/>
              </a:spcAft>
              <a:buClr>
                <a:srgbClr val="000000"/>
              </a:buClr>
              <a:buSzPts val="1200"/>
              <a:buChar char="●"/>
            </a:pPr>
            <a:r>
              <a:rPr lang="en" sz="1200">
                <a:solidFill>
                  <a:srgbClr val="000000"/>
                </a:solidFill>
              </a:rPr>
              <a:t>We would also add the feature to directly stop the person from sending by reporting the hash code of the origin post. </a:t>
            </a:r>
            <a:endParaRPr sz="1200">
              <a:solidFill>
                <a:srgbClr val="000000"/>
              </a:solidFill>
            </a:endParaRPr>
          </a:p>
          <a:p>
            <a:pPr indent="0" lvl="0" marL="0" rtl="0" algn="l">
              <a:spcBef>
                <a:spcPts val="0"/>
              </a:spcBef>
              <a:spcAft>
                <a:spcPts val="0"/>
              </a:spcAft>
              <a:buNone/>
            </a:pPr>
            <a:r>
              <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If the number of reports increase a certain limit will automatically lead to identifying the data on the block and deleting it from the entire block chain which will stop further forwarding of the abusive message</a:t>
            </a:r>
            <a:endParaRPr sz="12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t/>
            </a:r>
            <a:endParaRPr sz="1500">
              <a:solidFill>
                <a:srgbClr val="333333"/>
              </a:solidFill>
              <a:latin typeface="Montserrat SemiBold"/>
              <a:ea typeface="Montserrat SemiBold"/>
              <a:cs typeface="Montserrat SemiBold"/>
              <a:sym typeface="Montserrat SemiBold"/>
            </a:endParaRPr>
          </a:p>
          <a:p>
            <a:pPr indent="0" lvl="0" marL="0" rtl="0" algn="l">
              <a:spcBef>
                <a:spcPts val="1600"/>
              </a:spcBef>
              <a:spcAft>
                <a:spcPts val="1600"/>
              </a:spcAft>
              <a:buNone/>
            </a:pPr>
            <a:r>
              <a:t/>
            </a:r>
            <a:endParaRPr sz="1500">
              <a:solidFill>
                <a:srgbClr val="333333"/>
              </a:solidFill>
              <a:latin typeface="Montserrat SemiBold"/>
              <a:ea typeface="Montserrat SemiBold"/>
              <a:cs typeface="Montserrat SemiBold"/>
              <a:sym typeface="Montserrat SemiBold"/>
            </a:endParaRPr>
          </a:p>
        </p:txBody>
      </p:sp>
      <p:pic>
        <p:nvPicPr>
          <p:cNvPr id="178" name="Google Shape;178;p22"/>
          <p:cNvPicPr preferRelativeResize="0"/>
          <p:nvPr/>
        </p:nvPicPr>
        <p:blipFill>
          <a:blip r:embed="rId3">
            <a:alphaModFix/>
          </a:blip>
          <a:stretch>
            <a:fillRect/>
          </a:stretch>
        </p:blipFill>
        <p:spPr>
          <a:xfrm>
            <a:off x="7411750" y="4287075"/>
            <a:ext cx="1293000" cy="646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3"/>
          <p:cNvSpPr txBox="1"/>
          <p:nvPr>
            <p:ph idx="1" type="body"/>
          </p:nvPr>
        </p:nvSpPr>
        <p:spPr>
          <a:xfrm>
            <a:off x="727650" y="1300367"/>
            <a:ext cx="7688700" cy="42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333333"/>
                </a:solidFill>
                <a:latin typeface="Montserrat SemiBold"/>
                <a:ea typeface="Montserrat SemiBold"/>
                <a:cs typeface="Montserrat SemiBold"/>
                <a:sym typeface="Montserrat SemiBold"/>
              </a:rPr>
              <a:t>Team Members</a:t>
            </a:r>
            <a:endParaRPr sz="1600">
              <a:solidFill>
                <a:srgbClr val="333333"/>
              </a:solidFill>
              <a:latin typeface="Montserrat SemiBold"/>
              <a:ea typeface="Montserrat SemiBold"/>
              <a:cs typeface="Montserrat SemiBold"/>
              <a:sym typeface="Montserrat SemiBold"/>
            </a:endParaRPr>
          </a:p>
          <a:p>
            <a:pPr indent="0" lvl="0" marL="0" rtl="0" algn="l">
              <a:spcBef>
                <a:spcPts val="1600"/>
              </a:spcBef>
              <a:spcAft>
                <a:spcPts val="0"/>
              </a:spcAft>
              <a:buNone/>
            </a:pPr>
            <a:r>
              <a:t/>
            </a:r>
            <a:endParaRPr sz="1500">
              <a:solidFill>
                <a:srgbClr val="333333"/>
              </a:solidFill>
              <a:latin typeface="Montserrat SemiBold"/>
              <a:ea typeface="Montserrat SemiBold"/>
              <a:cs typeface="Montserrat SemiBold"/>
              <a:sym typeface="Montserrat SemiBold"/>
            </a:endParaRPr>
          </a:p>
          <a:p>
            <a:pPr indent="0" lvl="0" marL="0" rtl="0" algn="l">
              <a:spcBef>
                <a:spcPts val="1600"/>
              </a:spcBef>
              <a:spcAft>
                <a:spcPts val="1600"/>
              </a:spcAft>
              <a:buNone/>
            </a:pPr>
            <a:r>
              <a:t/>
            </a:r>
            <a:endParaRPr sz="1500">
              <a:solidFill>
                <a:srgbClr val="333333"/>
              </a:solidFill>
              <a:latin typeface="Montserrat SemiBold"/>
              <a:ea typeface="Montserrat SemiBold"/>
              <a:cs typeface="Montserrat SemiBold"/>
              <a:sym typeface="Montserrat SemiBold"/>
            </a:endParaRPr>
          </a:p>
        </p:txBody>
      </p:sp>
      <p:pic>
        <p:nvPicPr>
          <p:cNvPr id="184" name="Google Shape;184;p23"/>
          <p:cNvPicPr preferRelativeResize="0"/>
          <p:nvPr/>
        </p:nvPicPr>
        <p:blipFill>
          <a:blip r:embed="rId3">
            <a:alphaModFix/>
          </a:blip>
          <a:stretch>
            <a:fillRect/>
          </a:stretch>
        </p:blipFill>
        <p:spPr>
          <a:xfrm>
            <a:off x="1824801" y="1873931"/>
            <a:ext cx="1161450" cy="1499480"/>
          </a:xfrm>
          <a:prstGeom prst="rect">
            <a:avLst/>
          </a:prstGeom>
          <a:noFill/>
          <a:ln>
            <a:noFill/>
          </a:ln>
        </p:spPr>
      </p:pic>
      <p:pic>
        <p:nvPicPr>
          <p:cNvPr id="185" name="Google Shape;185;p23"/>
          <p:cNvPicPr preferRelativeResize="0"/>
          <p:nvPr/>
        </p:nvPicPr>
        <p:blipFill>
          <a:blip r:embed="rId4">
            <a:alphaModFix/>
          </a:blip>
          <a:stretch>
            <a:fillRect/>
          </a:stretch>
        </p:blipFill>
        <p:spPr>
          <a:xfrm>
            <a:off x="3235024" y="1871278"/>
            <a:ext cx="1161450" cy="1548608"/>
          </a:xfrm>
          <a:prstGeom prst="rect">
            <a:avLst/>
          </a:prstGeom>
          <a:noFill/>
          <a:ln>
            <a:noFill/>
          </a:ln>
        </p:spPr>
      </p:pic>
      <p:pic>
        <p:nvPicPr>
          <p:cNvPr id="186" name="Google Shape;186;p23"/>
          <p:cNvPicPr preferRelativeResize="0"/>
          <p:nvPr/>
        </p:nvPicPr>
        <p:blipFill>
          <a:blip r:embed="rId5">
            <a:alphaModFix/>
          </a:blip>
          <a:stretch>
            <a:fillRect/>
          </a:stretch>
        </p:blipFill>
        <p:spPr>
          <a:xfrm>
            <a:off x="4567525" y="1877034"/>
            <a:ext cx="1161450" cy="1493290"/>
          </a:xfrm>
          <a:prstGeom prst="rect">
            <a:avLst/>
          </a:prstGeom>
          <a:noFill/>
          <a:ln>
            <a:noFill/>
          </a:ln>
        </p:spPr>
      </p:pic>
      <p:pic>
        <p:nvPicPr>
          <p:cNvPr id="187" name="Google Shape;187;p23"/>
          <p:cNvPicPr preferRelativeResize="0"/>
          <p:nvPr/>
        </p:nvPicPr>
        <p:blipFill>
          <a:blip r:embed="rId6">
            <a:alphaModFix/>
          </a:blip>
          <a:stretch>
            <a:fillRect/>
          </a:stretch>
        </p:blipFill>
        <p:spPr>
          <a:xfrm>
            <a:off x="5948425" y="1898942"/>
            <a:ext cx="1138964" cy="1493275"/>
          </a:xfrm>
          <a:prstGeom prst="rect">
            <a:avLst/>
          </a:prstGeom>
          <a:noFill/>
          <a:ln>
            <a:noFill/>
          </a:ln>
        </p:spPr>
      </p:pic>
      <p:pic>
        <p:nvPicPr>
          <p:cNvPr id="188" name="Google Shape;188;p23"/>
          <p:cNvPicPr preferRelativeResize="0"/>
          <p:nvPr/>
        </p:nvPicPr>
        <p:blipFill>
          <a:blip r:embed="rId7">
            <a:alphaModFix/>
          </a:blip>
          <a:stretch>
            <a:fillRect/>
          </a:stretch>
        </p:blipFill>
        <p:spPr>
          <a:xfrm>
            <a:off x="487675" y="1877036"/>
            <a:ext cx="1161450" cy="1493276"/>
          </a:xfrm>
          <a:prstGeom prst="rect">
            <a:avLst/>
          </a:prstGeom>
          <a:noFill/>
          <a:ln>
            <a:noFill/>
          </a:ln>
        </p:spPr>
      </p:pic>
      <p:sp>
        <p:nvSpPr>
          <p:cNvPr id="189" name="Google Shape;189;p23"/>
          <p:cNvSpPr txBox="1"/>
          <p:nvPr/>
        </p:nvSpPr>
        <p:spPr>
          <a:xfrm>
            <a:off x="423550" y="3570823"/>
            <a:ext cx="1289700" cy="369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1600"/>
              </a:spcAft>
              <a:buNone/>
            </a:pPr>
            <a:r>
              <a:rPr lang="en" sz="1200">
                <a:solidFill>
                  <a:srgbClr val="333333"/>
                </a:solidFill>
                <a:latin typeface="Montserrat SemiBold"/>
                <a:ea typeface="Montserrat SemiBold"/>
                <a:cs typeface="Montserrat SemiBold"/>
                <a:sym typeface="Montserrat SemiBold"/>
              </a:rPr>
              <a:t>Team Leader</a:t>
            </a:r>
            <a:endParaRPr sz="1200">
              <a:solidFill>
                <a:srgbClr val="333333"/>
              </a:solidFill>
              <a:latin typeface="Montserrat SemiBold"/>
              <a:ea typeface="Montserrat SemiBold"/>
              <a:cs typeface="Montserrat SemiBold"/>
              <a:sym typeface="Montserrat SemiBold"/>
            </a:endParaRPr>
          </a:p>
        </p:txBody>
      </p:sp>
      <p:sp>
        <p:nvSpPr>
          <p:cNvPr id="190" name="Google Shape;190;p23"/>
          <p:cNvSpPr txBox="1"/>
          <p:nvPr/>
        </p:nvSpPr>
        <p:spPr>
          <a:xfrm>
            <a:off x="454900" y="3628473"/>
            <a:ext cx="1227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1600"/>
              </a:spcAft>
              <a:buNone/>
            </a:pPr>
            <a:r>
              <a:rPr lang="en" sz="1200">
                <a:solidFill>
                  <a:srgbClr val="333333"/>
                </a:solidFill>
                <a:latin typeface="Montserrat SemiBold"/>
                <a:ea typeface="Montserrat SemiBold"/>
                <a:cs typeface="Montserrat SemiBold"/>
                <a:sym typeface="Montserrat SemiBold"/>
              </a:rPr>
              <a:t>	TRIJUN.M</a:t>
            </a:r>
            <a:endParaRPr/>
          </a:p>
        </p:txBody>
      </p:sp>
      <p:sp>
        <p:nvSpPr>
          <p:cNvPr id="191" name="Google Shape;191;p23"/>
          <p:cNvSpPr txBox="1"/>
          <p:nvPr/>
        </p:nvSpPr>
        <p:spPr>
          <a:xfrm>
            <a:off x="1701725" y="3570823"/>
            <a:ext cx="1407600" cy="369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1600"/>
              </a:spcAft>
              <a:buNone/>
            </a:pPr>
            <a:r>
              <a:rPr lang="en" sz="1200">
                <a:solidFill>
                  <a:srgbClr val="333333"/>
                </a:solidFill>
                <a:latin typeface="Montserrat SemiBold"/>
                <a:ea typeface="Montserrat SemiBold"/>
                <a:cs typeface="Montserrat SemiBold"/>
                <a:sym typeface="Montserrat SemiBold"/>
              </a:rPr>
              <a:t>Team Member</a:t>
            </a:r>
            <a:endParaRPr sz="1200">
              <a:solidFill>
                <a:srgbClr val="333333"/>
              </a:solidFill>
              <a:latin typeface="Montserrat SemiBold"/>
              <a:ea typeface="Montserrat SemiBold"/>
              <a:cs typeface="Montserrat SemiBold"/>
              <a:sym typeface="Montserrat SemiBold"/>
            </a:endParaRPr>
          </a:p>
        </p:txBody>
      </p:sp>
      <p:sp>
        <p:nvSpPr>
          <p:cNvPr id="192" name="Google Shape;192;p23"/>
          <p:cNvSpPr txBox="1"/>
          <p:nvPr/>
        </p:nvSpPr>
        <p:spPr>
          <a:xfrm>
            <a:off x="1576025" y="3843873"/>
            <a:ext cx="1659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1600"/>
              </a:spcAft>
              <a:buNone/>
            </a:pPr>
            <a:r>
              <a:rPr lang="en" sz="1000">
                <a:solidFill>
                  <a:srgbClr val="333333"/>
                </a:solidFill>
                <a:latin typeface="Montserrat SemiBold"/>
                <a:ea typeface="Montserrat SemiBold"/>
                <a:cs typeface="Montserrat SemiBold"/>
                <a:sym typeface="Montserrat SemiBold"/>
              </a:rPr>
              <a:t>THIRUMKUMARAN.R</a:t>
            </a:r>
            <a:endParaRPr sz="1000"/>
          </a:p>
        </p:txBody>
      </p:sp>
      <p:sp>
        <p:nvSpPr>
          <p:cNvPr id="193" name="Google Shape;193;p23"/>
          <p:cNvSpPr txBox="1"/>
          <p:nvPr/>
        </p:nvSpPr>
        <p:spPr>
          <a:xfrm>
            <a:off x="3111938" y="3570823"/>
            <a:ext cx="1407600" cy="369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1600"/>
              </a:spcAft>
              <a:buNone/>
            </a:pPr>
            <a:r>
              <a:rPr lang="en" sz="1200">
                <a:solidFill>
                  <a:srgbClr val="333333"/>
                </a:solidFill>
                <a:latin typeface="Montserrat SemiBold"/>
                <a:ea typeface="Montserrat SemiBold"/>
                <a:cs typeface="Montserrat SemiBold"/>
                <a:sym typeface="Montserrat SemiBold"/>
              </a:rPr>
              <a:t>Team Member</a:t>
            </a:r>
            <a:endParaRPr sz="1200">
              <a:solidFill>
                <a:srgbClr val="333333"/>
              </a:solidFill>
              <a:latin typeface="Montserrat SemiBold"/>
              <a:ea typeface="Montserrat SemiBold"/>
              <a:cs typeface="Montserrat SemiBold"/>
              <a:sym typeface="Montserrat SemiBold"/>
            </a:endParaRPr>
          </a:p>
        </p:txBody>
      </p:sp>
      <p:sp>
        <p:nvSpPr>
          <p:cNvPr id="194" name="Google Shape;194;p23"/>
          <p:cNvSpPr txBox="1"/>
          <p:nvPr/>
        </p:nvSpPr>
        <p:spPr>
          <a:xfrm>
            <a:off x="2986238" y="3843873"/>
            <a:ext cx="1659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1600"/>
              </a:spcAft>
              <a:buNone/>
            </a:pPr>
            <a:r>
              <a:rPr lang="en" sz="1000">
                <a:solidFill>
                  <a:srgbClr val="333333"/>
                </a:solidFill>
                <a:latin typeface="Montserrat SemiBold"/>
                <a:ea typeface="Montserrat SemiBold"/>
                <a:cs typeface="Montserrat SemiBold"/>
                <a:sym typeface="Montserrat SemiBold"/>
              </a:rPr>
              <a:t>SAKTHI.V</a:t>
            </a:r>
            <a:endParaRPr sz="1000"/>
          </a:p>
        </p:txBody>
      </p:sp>
      <p:sp>
        <p:nvSpPr>
          <p:cNvPr id="195" name="Google Shape;195;p23"/>
          <p:cNvSpPr txBox="1"/>
          <p:nvPr/>
        </p:nvSpPr>
        <p:spPr>
          <a:xfrm>
            <a:off x="4444438" y="3570823"/>
            <a:ext cx="1407600" cy="369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1600"/>
              </a:spcAft>
              <a:buNone/>
            </a:pPr>
            <a:r>
              <a:rPr lang="en" sz="1200">
                <a:solidFill>
                  <a:srgbClr val="333333"/>
                </a:solidFill>
                <a:latin typeface="Montserrat SemiBold"/>
                <a:ea typeface="Montserrat SemiBold"/>
                <a:cs typeface="Montserrat SemiBold"/>
                <a:sym typeface="Montserrat SemiBold"/>
              </a:rPr>
              <a:t>Team Member</a:t>
            </a:r>
            <a:endParaRPr sz="1200">
              <a:solidFill>
                <a:srgbClr val="333333"/>
              </a:solidFill>
              <a:latin typeface="Montserrat SemiBold"/>
              <a:ea typeface="Montserrat SemiBold"/>
              <a:cs typeface="Montserrat SemiBold"/>
              <a:sym typeface="Montserrat SemiBold"/>
            </a:endParaRPr>
          </a:p>
        </p:txBody>
      </p:sp>
      <p:sp>
        <p:nvSpPr>
          <p:cNvPr id="196" name="Google Shape;196;p23"/>
          <p:cNvSpPr txBox="1"/>
          <p:nvPr/>
        </p:nvSpPr>
        <p:spPr>
          <a:xfrm>
            <a:off x="4318738" y="3843873"/>
            <a:ext cx="1659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1600"/>
              </a:spcAft>
              <a:buNone/>
            </a:pPr>
            <a:r>
              <a:rPr lang="en" sz="1000">
                <a:solidFill>
                  <a:srgbClr val="333333"/>
                </a:solidFill>
                <a:latin typeface="Montserrat SemiBold"/>
                <a:ea typeface="Montserrat SemiBold"/>
                <a:cs typeface="Montserrat SemiBold"/>
                <a:sym typeface="Montserrat SemiBold"/>
              </a:rPr>
              <a:t>SESHA KRISHNAN.M</a:t>
            </a:r>
            <a:endParaRPr sz="1000"/>
          </a:p>
        </p:txBody>
      </p:sp>
      <p:sp>
        <p:nvSpPr>
          <p:cNvPr id="197" name="Google Shape;197;p23"/>
          <p:cNvSpPr txBox="1"/>
          <p:nvPr/>
        </p:nvSpPr>
        <p:spPr>
          <a:xfrm>
            <a:off x="5814100" y="3570823"/>
            <a:ext cx="1407600" cy="369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1600"/>
              </a:spcAft>
              <a:buNone/>
            </a:pPr>
            <a:r>
              <a:rPr lang="en" sz="1200">
                <a:solidFill>
                  <a:srgbClr val="333333"/>
                </a:solidFill>
                <a:latin typeface="Montserrat SemiBold"/>
                <a:ea typeface="Montserrat SemiBold"/>
                <a:cs typeface="Montserrat SemiBold"/>
                <a:sym typeface="Montserrat SemiBold"/>
              </a:rPr>
              <a:t>Team Member</a:t>
            </a:r>
            <a:endParaRPr sz="1200">
              <a:solidFill>
                <a:srgbClr val="333333"/>
              </a:solidFill>
              <a:latin typeface="Montserrat SemiBold"/>
              <a:ea typeface="Montserrat SemiBold"/>
              <a:cs typeface="Montserrat SemiBold"/>
              <a:sym typeface="Montserrat SemiBold"/>
            </a:endParaRPr>
          </a:p>
        </p:txBody>
      </p:sp>
      <p:sp>
        <p:nvSpPr>
          <p:cNvPr id="198" name="Google Shape;198;p23"/>
          <p:cNvSpPr txBox="1"/>
          <p:nvPr/>
        </p:nvSpPr>
        <p:spPr>
          <a:xfrm>
            <a:off x="5688388" y="3843873"/>
            <a:ext cx="1659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1600"/>
              </a:spcAft>
              <a:buNone/>
            </a:pPr>
            <a:r>
              <a:rPr lang="en" sz="1000">
                <a:solidFill>
                  <a:srgbClr val="333333"/>
                </a:solidFill>
                <a:latin typeface="Montserrat SemiBold"/>
                <a:ea typeface="Montserrat SemiBold"/>
                <a:cs typeface="Montserrat SemiBold"/>
                <a:sym typeface="Montserrat SemiBold"/>
              </a:rPr>
              <a:t>SHARUCK.J</a:t>
            </a:r>
            <a:endParaRPr sz="1000"/>
          </a:p>
        </p:txBody>
      </p:sp>
      <p:pic>
        <p:nvPicPr>
          <p:cNvPr id="199" name="Google Shape;199;p23"/>
          <p:cNvPicPr preferRelativeResize="0"/>
          <p:nvPr/>
        </p:nvPicPr>
        <p:blipFill>
          <a:blip r:embed="rId8">
            <a:alphaModFix/>
          </a:blip>
          <a:stretch>
            <a:fillRect/>
          </a:stretch>
        </p:blipFill>
        <p:spPr>
          <a:xfrm>
            <a:off x="7310216" y="1898942"/>
            <a:ext cx="1161450" cy="1493290"/>
          </a:xfrm>
          <a:prstGeom prst="rect">
            <a:avLst/>
          </a:prstGeom>
          <a:noFill/>
          <a:ln>
            <a:noFill/>
          </a:ln>
        </p:spPr>
      </p:pic>
      <p:sp>
        <p:nvSpPr>
          <p:cNvPr id="200" name="Google Shape;200;p23"/>
          <p:cNvSpPr txBox="1"/>
          <p:nvPr/>
        </p:nvSpPr>
        <p:spPr>
          <a:xfrm>
            <a:off x="7187143" y="3570823"/>
            <a:ext cx="1407600" cy="369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1600"/>
              </a:spcAft>
              <a:buNone/>
            </a:pPr>
            <a:r>
              <a:rPr lang="en" sz="1200">
                <a:solidFill>
                  <a:srgbClr val="333333"/>
                </a:solidFill>
                <a:latin typeface="Montserrat SemiBold"/>
                <a:ea typeface="Montserrat SemiBold"/>
                <a:cs typeface="Montserrat SemiBold"/>
                <a:sym typeface="Montserrat SemiBold"/>
              </a:rPr>
              <a:t>Team Member</a:t>
            </a:r>
            <a:endParaRPr sz="1200">
              <a:solidFill>
                <a:srgbClr val="333333"/>
              </a:solidFill>
              <a:latin typeface="Montserrat SemiBold"/>
              <a:ea typeface="Montserrat SemiBold"/>
              <a:cs typeface="Montserrat SemiBold"/>
              <a:sym typeface="Montserrat SemiBold"/>
            </a:endParaRPr>
          </a:p>
        </p:txBody>
      </p:sp>
      <p:sp>
        <p:nvSpPr>
          <p:cNvPr id="201" name="Google Shape;201;p23"/>
          <p:cNvSpPr txBox="1"/>
          <p:nvPr/>
        </p:nvSpPr>
        <p:spPr>
          <a:xfrm>
            <a:off x="7061431" y="3843873"/>
            <a:ext cx="1659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1600"/>
              </a:spcAft>
              <a:buNone/>
            </a:pPr>
            <a:r>
              <a:rPr lang="en" sz="1000">
                <a:solidFill>
                  <a:srgbClr val="333333"/>
                </a:solidFill>
                <a:latin typeface="Montserrat SemiBold"/>
                <a:ea typeface="Montserrat SemiBold"/>
                <a:cs typeface="Montserrat SemiBold"/>
                <a:sym typeface="Montserrat SemiBold"/>
              </a:rPr>
              <a:t>MOHAMED SHAHITH</a:t>
            </a:r>
            <a:endParaRPr sz="1000"/>
          </a:p>
        </p:txBody>
      </p:sp>
      <p:pic>
        <p:nvPicPr>
          <p:cNvPr id="202" name="Google Shape;202;p23"/>
          <p:cNvPicPr preferRelativeResize="0"/>
          <p:nvPr/>
        </p:nvPicPr>
        <p:blipFill>
          <a:blip r:embed="rId9">
            <a:alphaModFix/>
          </a:blip>
          <a:stretch>
            <a:fillRect/>
          </a:stretch>
        </p:blipFill>
        <p:spPr>
          <a:xfrm>
            <a:off x="7411750" y="4287075"/>
            <a:ext cx="1293000" cy="646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grpSp>
        <p:nvGrpSpPr>
          <p:cNvPr id="207" name="Google Shape;207;p24"/>
          <p:cNvGrpSpPr/>
          <p:nvPr/>
        </p:nvGrpSpPr>
        <p:grpSpPr>
          <a:xfrm>
            <a:off x="499100" y="1695265"/>
            <a:ext cx="1913142" cy="2937408"/>
            <a:chOff x="828034" y="2444459"/>
            <a:chExt cx="1029013" cy="1579931"/>
          </a:xfrm>
        </p:grpSpPr>
        <p:sp>
          <p:nvSpPr>
            <p:cNvPr id="208" name="Google Shape;208;p24"/>
            <p:cNvSpPr txBox="1"/>
            <p:nvPr/>
          </p:nvSpPr>
          <p:spPr>
            <a:xfrm>
              <a:off x="828034" y="2856491"/>
              <a:ext cx="1029000" cy="11679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404040"/>
                  </a:solidFill>
                </a:rPr>
                <a:t>1.Implement blockchain technology</a:t>
              </a:r>
              <a:endParaRPr b="1" sz="1000">
                <a:solidFill>
                  <a:srgbClr val="404040"/>
                </a:solidFill>
              </a:endParaRPr>
            </a:p>
            <a:p>
              <a:pPr indent="0" lvl="0" marL="0" rtl="0" algn="l">
                <a:lnSpc>
                  <a:spcPct val="115000"/>
                </a:lnSpc>
                <a:spcBef>
                  <a:spcPts val="0"/>
                </a:spcBef>
                <a:spcAft>
                  <a:spcPts val="0"/>
                </a:spcAft>
                <a:buNone/>
              </a:pPr>
              <a:r>
                <a:t/>
              </a:r>
              <a:endParaRPr b="1" sz="1000">
                <a:solidFill>
                  <a:srgbClr val="404040"/>
                </a:solidFill>
              </a:endParaRPr>
            </a:p>
            <a:p>
              <a:pPr indent="0" lvl="0" marL="0" rtl="0" algn="l">
                <a:lnSpc>
                  <a:spcPct val="115000"/>
                </a:lnSpc>
                <a:spcBef>
                  <a:spcPts val="0"/>
                </a:spcBef>
                <a:spcAft>
                  <a:spcPts val="0"/>
                </a:spcAft>
                <a:buNone/>
              </a:pPr>
              <a:r>
                <a:rPr b="1" lang="en" sz="1000">
                  <a:solidFill>
                    <a:srgbClr val="404040"/>
                  </a:solidFill>
                </a:rPr>
                <a:t>2.Create a method to generate hash codes for every message</a:t>
              </a:r>
              <a:endParaRPr b="1" sz="1000">
                <a:solidFill>
                  <a:srgbClr val="404040"/>
                </a:solidFill>
              </a:endParaRPr>
            </a:p>
            <a:p>
              <a:pPr indent="0" lvl="0" marL="0" rtl="0" algn="l">
                <a:lnSpc>
                  <a:spcPct val="115000"/>
                </a:lnSpc>
                <a:spcBef>
                  <a:spcPts val="0"/>
                </a:spcBef>
                <a:spcAft>
                  <a:spcPts val="0"/>
                </a:spcAft>
                <a:buNone/>
              </a:pPr>
              <a:r>
                <a:t/>
              </a:r>
              <a:endParaRPr b="1" sz="1000">
                <a:solidFill>
                  <a:srgbClr val="404040"/>
                </a:solidFill>
              </a:endParaRPr>
            </a:p>
            <a:p>
              <a:pPr indent="0" lvl="0" marL="0" rtl="0" algn="l">
                <a:lnSpc>
                  <a:spcPct val="115000"/>
                </a:lnSpc>
                <a:spcBef>
                  <a:spcPts val="0"/>
                </a:spcBef>
                <a:spcAft>
                  <a:spcPts val="0"/>
                </a:spcAft>
                <a:buNone/>
              </a:pPr>
              <a:r>
                <a:rPr b="1" lang="en" sz="1000">
                  <a:solidFill>
                    <a:srgbClr val="404040"/>
                  </a:solidFill>
                </a:rPr>
                <a:t>3. Store the hash info in the blockchain every time a  message is forwarded</a:t>
              </a:r>
              <a:endParaRPr b="1" sz="1000">
                <a:solidFill>
                  <a:srgbClr val="404040"/>
                </a:solidFill>
              </a:endParaRPr>
            </a:p>
            <a:p>
              <a:pPr indent="0" lvl="0" marL="0" rtl="0" algn="ctr">
                <a:spcBef>
                  <a:spcPts val="0"/>
                </a:spcBef>
                <a:spcAft>
                  <a:spcPts val="0"/>
                </a:spcAft>
                <a:buNone/>
              </a:pPr>
              <a:r>
                <a:t/>
              </a:r>
              <a:endParaRPr sz="1000">
                <a:solidFill>
                  <a:srgbClr val="FFFFFF"/>
                </a:solidFill>
                <a:latin typeface="Lato"/>
                <a:ea typeface="Lato"/>
                <a:cs typeface="Lato"/>
                <a:sym typeface="Lato"/>
              </a:endParaRPr>
            </a:p>
          </p:txBody>
        </p:sp>
        <p:sp>
          <p:nvSpPr>
            <p:cNvPr id="209" name="Google Shape;209;p24"/>
            <p:cNvSpPr txBox="1"/>
            <p:nvPr/>
          </p:nvSpPr>
          <p:spPr>
            <a:xfrm>
              <a:off x="828047" y="2444459"/>
              <a:ext cx="1029000" cy="398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404040"/>
                  </a:solidFill>
                </a:rPr>
                <a:t>Proposed Development Plan in pointers</a:t>
              </a:r>
              <a:endParaRPr b="1" sz="1200">
                <a:solidFill>
                  <a:srgbClr val="404040"/>
                </a:solidFill>
              </a:endParaRPr>
            </a:p>
            <a:p>
              <a:pPr indent="0" lvl="0" marL="0" rtl="0" algn="ctr">
                <a:spcBef>
                  <a:spcPts val="0"/>
                </a:spcBef>
                <a:spcAft>
                  <a:spcPts val="0"/>
                </a:spcAft>
                <a:buNone/>
              </a:pPr>
              <a:r>
                <a:t/>
              </a:r>
              <a:endParaRPr sz="700">
                <a:solidFill>
                  <a:srgbClr val="FFFFFF"/>
                </a:solidFill>
                <a:latin typeface="Raleway"/>
                <a:ea typeface="Raleway"/>
                <a:cs typeface="Raleway"/>
                <a:sym typeface="Raleway"/>
              </a:endParaRPr>
            </a:p>
          </p:txBody>
        </p:sp>
      </p:grpSp>
      <p:grpSp>
        <p:nvGrpSpPr>
          <p:cNvPr id="210" name="Google Shape;210;p24"/>
          <p:cNvGrpSpPr/>
          <p:nvPr/>
        </p:nvGrpSpPr>
        <p:grpSpPr>
          <a:xfrm>
            <a:off x="2576650" y="1695265"/>
            <a:ext cx="1913142" cy="2937408"/>
            <a:chOff x="828034" y="2444459"/>
            <a:chExt cx="1029013" cy="1579931"/>
          </a:xfrm>
        </p:grpSpPr>
        <p:sp>
          <p:nvSpPr>
            <p:cNvPr id="211" name="Google Shape;211;p24"/>
            <p:cNvSpPr txBox="1"/>
            <p:nvPr/>
          </p:nvSpPr>
          <p:spPr>
            <a:xfrm>
              <a:off x="828034" y="2856491"/>
              <a:ext cx="1029000" cy="11679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latin typeface="Lato"/>
                  <a:ea typeface="Lato"/>
                  <a:cs typeface="Lato"/>
                  <a:sym typeface="Lato"/>
                </a:rPr>
                <a:t>1. Angular CLI installation</a:t>
              </a:r>
              <a:endParaRPr b="1" sz="1100">
                <a:solidFill>
                  <a:srgbClr val="404040"/>
                </a:solidFill>
              </a:endParaRPr>
            </a:p>
            <a:p>
              <a:pPr indent="0" lvl="0" marL="0" rtl="0" algn="l">
                <a:lnSpc>
                  <a:spcPct val="115000"/>
                </a:lnSpc>
                <a:spcBef>
                  <a:spcPts val="1000"/>
                </a:spcBef>
                <a:spcAft>
                  <a:spcPts val="0"/>
                </a:spcAft>
                <a:buNone/>
              </a:pPr>
              <a:r>
                <a:rPr lang="en" sz="1100">
                  <a:latin typeface="Lato"/>
                  <a:ea typeface="Lato"/>
                  <a:cs typeface="Lato"/>
                  <a:sym typeface="Lato"/>
                </a:rPr>
                <a:t>2. </a:t>
              </a:r>
              <a:r>
                <a:rPr lang="en" sz="1000">
                  <a:latin typeface="Lato"/>
                  <a:ea typeface="Lato"/>
                  <a:cs typeface="Lato"/>
                  <a:sym typeface="Lato"/>
                </a:rPr>
                <a:t>Remix  Ehterium  installation</a:t>
              </a:r>
              <a:endParaRPr sz="1000">
                <a:latin typeface="Lato"/>
                <a:ea typeface="Lato"/>
                <a:cs typeface="Lato"/>
                <a:sym typeface="Lato"/>
              </a:endParaRPr>
            </a:p>
            <a:p>
              <a:pPr indent="0" lvl="0" marL="0" rtl="0" algn="l">
                <a:lnSpc>
                  <a:spcPct val="115000"/>
                </a:lnSpc>
                <a:spcBef>
                  <a:spcPts val="1000"/>
                </a:spcBef>
                <a:spcAft>
                  <a:spcPts val="0"/>
                </a:spcAft>
                <a:buNone/>
              </a:pPr>
              <a:r>
                <a:rPr lang="en" sz="1100">
                  <a:latin typeface="Lato"/>
                  <a:ea typeface="Lato"/>
                  <a:cs typeface="Lato"/>
                  <a:sym typeface="Lato"/>
                </a:rPr>
                <a:t>3. MongoDB  installation</a:t>
              </a:r>
              <a:endParaRPr b="1" sz="1100">
                <a:solidFill>
                  <a:srgbClr val="404040"/>
                </a:solidFill>
              </a:endParaRPr>
            </a:p>
            <a:p>
              <a:pPr indent="0" lvl="0" marL="0" rtl="0" algn="l">
                <a:lnSpc>
                  <a:spcPct val="115000"/>
                </a:lnSpc>
                <a:spcBef>
                  <a:spcPts val="1000"/>
                </a:spcBef>
                <a:spcAft>
                  <a:spcPts val="0"/>
                </a:spcAft>
                <a:buNone/>
              </a:pPr>
              <a:r>
                <a:t/>
              </a:r>
              <a:endParaRPr sz="1000">
                <a:latin typeface="Lato"/>
                <a:ea typeface="Lato"/>
                <a:cs typeface="Lato"/>
                <a:sym typeface="Lato"/>
              </a:endParaRPr>
            </a:p>
            <a:p>
              <a:pPr indent="0" lvl="0" marL="0" rtl="0" algn="l">
                <a:lnSpc>
                  <a:spcPct val="115000"/>
                </a:lnSpc>
                <a:spcBef>
                  <a:spcPts val="1000"/>
                </a:spcBef>
                <a:spcAft>
                  <a:spcPts val="0"/>
                </a:spcAft>
                <a:buNone/>
              </a:pPr>
              <a:r>
                <a:t/>
              </a:r>
              <a:endParaRPr b="1" sz="1000">
                <a:solidFill>
                  <a:srgbClr val="404040"/>
                </a:solidFill>
              </a:endParaRPr>
            </a:p>
            <a:p>
              <a:pPr indent="0" lvl="0" marL="0" rtl="0" algn="ctr">
                <a:spcBef>
                  <a:spcPts val="0"/>
                </a:spcBef>
                <a:spcAft>
                  <a:spcPts val="0"/>
                </a:spcAft>
                <a:buNone/>
              </a:pPr>
              <a:r>
                <a:t/>
              </a:r>
              <a:endParaRPr sz="1000">
                <a:solidFill>
                  <a:srgbClr val="FFFFFF"/>
                </a:solidFill>
                <a:latin typeface="Lato"/>
                <a:ea typeface="Lato"/>
                <a:cs typeface="Lato"/>
                <a:sym typeface="Lato"/>
              </a:endParaRPr>
            </a:p>
          </p:txBody>
        </p:sp>
        <p:sp>
          <p:nvSpPr>
            <p:cNvPr id="212" name="Google Shape;212;p24"/>
            <p:cNvSpPr txBox="1"/>
            <p:nvPr/>
          </p:nvSpPr>
          <p:spPr>
            <a:xfrm>
              <a:off x="828047" y="2444459"/>
              <a:ext cx="1029000" cy="398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404040"/>
                  </a:solidFill>
                </a:rPr>
                <a:t>Documents To be prepared for installation and evaluation</a:t>
              </a:r>
              <a:endParaRPr b="1" sz="1100">
                <a:solidFill>
                  <a:srgbClr val="FFFFFF"/>
                </a:solidFill>
                <a:latin typeface="Raleway"/>
                <a:ea typeface="Raleway"/>
                <a:cs typeface="Raleway"/>
                <a:sym typeface="Raleway"/>
              </a:endParaRPr>
            </a:p>
          </p:txBody>
        </p:sp>
      </p:grpSp>
      <p:grpSp>
        <p:nvGrpSpPr>
          <p:cNvPr id="213" name="Google Shape;213;p24"/>
          <p:cNvGrpSpPr/>
          <p:nvPr/>
        </p:nvGrpSpPr>
        <p:grpSpPr>
          <a:xfrm>
            <a:off x="4654212" y="1695265"/>
            <a:ext cx="1913142" cy="2937408"/>
            <a:chOff x="828034" y="2444459"/>
            <a:chExt cx="1029013" cy="1579931"/>
          </a:xfrm>
        </p:grpSpPr>
        <p:sp>
          <p:nvSpPr>
            <p:cNvPr id="214" name="Google Shape;214;p24"/>
            <p:cNvSpPr txBox="1"/>
            <p:nvPr/>
          </p:nvSpPr>
          <p:spPr>
            <a:xfrm>
              <a:off x="828034" y="2856491"/>
              <a:ext cx="1029000" cy="11679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latin typeface="Lato"/>
                  <a:ea typeface="Lato"/>
                  <a:cs typeface="Lato"/>
                  <a:sym typeface="Lato"/>
                </a:rPr>
                <a:t>1. Figma prototype link</a:t>
              </a:r>
              <a:endParaRPr sz="1100">
                <a:latin typeface="Lato"/>
                <a:ea typeface="Lato"/>
                <a:cs typeface="Lato"/>
                <a:sym typeface="Lato"/>
              </a:endParaRPr>
            </a:p>
            <a:p>
              <a:pPr indent="0" lvl="0" marL="0" rtl="0" algn="l">
                <a:lnSpc>
                  <a:spcPct val="115000"/>
                </a:lnSpc>
                <a:spcBef>
                  <a:spcPts val="1000"/>
                </a:spcBef>
                <a:spcAft>
                  <a:spcPts val="0"/>
                </a:spcAft>
                <a:buNone/>
              </a:pPr>
              <a:r>
                <a:rPr lang="en" sz="1100">
                  <a:latin typeface="Lato"/>
                  <a:ea typeface="Lato"/>
                  <a:cs typeface="Lato"/>
                  <a:sym typeface="Lato"/>
                </a:rPr>
                <a:t>https://www.figma.com/file/skuUa5Wp9mibQ2wuV4uCi0/Untitled?node-id=0%3A1</a:t>
              </a:r>
              <a:endParaRPr sz="1100">
                <a:latin typeface="Lato"/>
                <a:ea typeface="Lato"/>
                <a:cs typeface="Lato"/>
                <a:sym typeface="Lato"/>
              </a:endParaRPr>
            </a:p>
            <a:p>
              <a:pPr indent="0" lvl="0" marL="0" rtl="0" algn="l">
                <a:lnSpc>
                  <a:spcPct val="115000"/>
                </a:lnSpc>
                <a:spcBef>
                  <a:spcPts val="1000"/>
                </a:spcBef>
                <a:spcAft>
                  <a:spcPts val="0"/>
                </a:spcAft>
                <a:buNone/>
              </a:pPr>
              <a:r>
                <a:t/>
              </a:r>
              <a:endParaRPr sz="1100">
                <a:latin typeface="Lato"/>
                <a:ea typeface="Lato"/>
                <a:cs typeface="Lato"/>
                <a:sym typeface="Lato"/>
              </a:endParaRPr>
            </a:p>
            <a:p>
              <a:pPr indent="0" lvl="0" marL="0" rtl="0" algn="l">
                <a:lnSpc>
                  <a:spcPct val="115000"/>
                </a:lnSpc>
                <a:spcBef>
                  <a:spcPts val="1000"/>
                </a:spcBef>
                <a:spcAft>
                  <a:spcPts val="1000"/>
                </a:spcAft>
                <a:buNone/>
              </a:pPr>
              <a:r>
                <a:t/>
              </a:r>
              <a:endParaRPr sz="1100">
                <a:latin typeface="Lato"/>
                <a:ea typeface="Lato"/>
                <a:cs typeface="Lato"/>
                <a:sym typeface="Lato"/>
              </a:endParaRPr>
            </a:p>
          </p:txBody>
        </p:sp>
        <p:sp>
          <p:nvSpPr>
            <p:cNvPr id="215" name="Google Shape;215;p24"/>
            <p:cNvSpPr txBox="1"/>
            <p:nvPr/>
          </p:nvSpPr>
          <p:spPr>
            <a:xfrm>
              <a:off x="828047" y="2444459"/>
              <a:ext cx="1029000" cy="398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404040"/>
                  </a:solidFill>
                </a:rPr>
                <a:t>Repository Link or Any references link of folder</a:t>
              </a:r>
              <a:endParaRPr b="1" sz="1100">
                <a:solidFill>
                  <a:srgbClr val="404040"/>
                </a:solidFill>
              </a:endParaRPr>
            </a:p>
          </p:txBody>
        </p:sp>
      </p:grpSp>
      <p:grpSp>
        <p:nvGrpSpPr>
          <p:cNvPr id="216" name="Google Shape;216;p24"/>
          <p:cNvGrpSpPr/>
          <p:nvPr/>
        </p:nvGrpSpPr>
        <p:grpSpPr>
          <a:xfrm>
            <a:off x="6731762" y="1695265"/>
            <a:ext cx="1913142" cy="2937408"/>
            <a:chOff x="828034" y="2444459"/>
            <a:chExt cx="1029013" cy="1579931"/>
          </a:xfrm>
        </p:grpSpPr>
        <p:sp>
          <p:nvSpPr>
            <p:cNvPr id="217" name="Google Shape;217;p24"/>
            <p:cNvSpPr txBox="1"/>
            <p:nvPr/>
          </p:nvSpPr>
          <p:spPr>
            <a:xfrm>
              <a:off x="828034" y="2856491"/>
              <a:ext cx="1029000" cy="11679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404040"/>
                  </a:solidFill>
                </a:rPr>
                <a:t>1.Implement blockchain technology</a:t>
              </a:r>
              <a:endParaRPr b="1" sz="1000">
                <a:solidFill>
                  <a:srgbClr val="404040"/>
                </a:solidFill>
              </a:endParaRPr>
            </a:p>
            <a:p>
              <a:pPr indent="0" lvl="0" marL="0" rtl="0" algn="l">
                <a:lnSpc>
                  <a:spcPct val="115000"/>
                </a:lnSpc>
                <a:spcBef>
                  <a:spcPts val="0"/>
                </a:spcBef>
                <a:spcAft>
                  <a:spcPts val="0"/>
                </a:spcAft>
                <a:buNone/>
              </a:pPr>
              <a:r>
                <a:t/>
              </a:r>
              <a:endParaRPr b="1" sz="1000">
                <a:solidFill>
                  <a:srgbClr val="404040"/>
                </a:solidFill>
              </a:endParaRPr>
            </a:p>
            <a:p>
              <a:pPr indent="0" lvl="0" marL="0" rtl="0" algn="l">
                <a:lnSpc>
                  <a:spcPct val="115000"/>
                </a:lnSpc>
                <a:spcBef>
                  <a:spcPts val="0"/>
                </a:spcBef>
                <a:spcAft>
                  <a:spcPts val="0"/>
                </a:spcAft>
                <a:buNone/>
              </a:pPr>
              <a:r>
                <a:rPr b="1" lang="en" sz="1000">
                  <a:solidFill>
                    <a:srgbClr val="404040"/>
                  </a:solidFill>
                </a:rPr>
                <a:t>2.Create a method to generate hash codes for every message</a:t>
              </a:r>
              <a:endParaRPr b="1" sz="1000">
                <a:solidFill>
                  <a:srgbClr val="404040"/>
                </a:solidFill>
              </a:endParaRPr>
            </a:p>
            <a:p>
              <a:pPr indent="0" lvl="0" marL="0" rtl="0" algn="l">
                <a:lnSpc>
                  <a:spcPct val="115000"/>
                </a:lnSpc>
                <a:spcBef>
                  <a:spcPts val="0"/>
                </a:spcBef>
                <a:spcAft>
                  <a:spcPts val="0"/>
                </a:spcAft>
                <a:buNone/>
              </a:pPr>
              <a:r>
                <a:t/>
              </a:r>
              <a:endParaRPr b="1" sz="1000">
                <a:solidFill>
                  <a:srgbClr val="404040"/>
                </a:solidFill>
              </a:endParaRPr>
            </a:p>
            <a:p>
              <a:pPr indent="0" lvl="0" marL="0" rtl="0" algn="l">
                <a:lnSpc>
                  <a:spcPct val="115000"/>
                </a:lnSpc>
                <a:spcBef>
                  <a:spcPts val="0"/>
                </a:spcBef>
                <a:spcAft>
                  <a:spcPts val="0"/>
                </a:spcAft>
                <a:buNone/>
              </a:pPr>
              <a:r>
                <a:rPr b="1" lang="en" sz="1000">
                  <a:solidFill>
                    <a:srgbClr val="404040"/>
                  </a:solidFill>
                </a:rPr>
                <a:t>3. Store the hash info in the blockchain every time a  message is forwarded</a:t>
              </a:r>
              <a:endParaRPr b="1" sz="1000">
                <a:solidFill>
                  <a:srgbClr val="404040"/>
                </a:solidFill>
              </a:endParaRPr>
            </a:p>
            <a:p>
              <a:pPr indent="0" lvl="0" marL="0" rtl="0" algn="ctr">
                <a:spcBef>
                  <a:spcPts val="0"/>
                </a:spcBef>
                <a:spcAft>
                  <a:spcPts val="0"/>
                </a:spcAft>
                <a:buNone/>
              </a:pPr>
              <a:r>
                <a:t/>
              </a:r>
              <a:endParaRPr sz="1000">
                <a:solidFill>
                  <a:srgbClr val="FFFFFF"/>
                </a:solidFill>
                <a:latin typeface="Lato"/>
                <a:ea typeface="Lato"/>
                <a:cs typeface="Lato"/>
                <a:sym typeface="Lato"/>
              </a:endParaRPr>
            </a:p>
          </p:txBody>
        </p:sp>
        <p:sp>
          <p:nvSpPr>
            <p:cNvPr id="218" name="Google Shape;218;p24"/>
            <p:cNvSpPr txBox="1"/>
            <p:nvPr/>
          </p:nvSpPr>
          <p:spPr>
            <a:xfrm>
              <a:off x="828047" y="2444459"/>
              <a:ext cx="1029000" cy="398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404040"/>
                  </a:solidFill>
                </a:rPr>
                <a:t>Proposed UI and </a:t>
              </a:r>
              <a:r>
                <a:rPr b="1" lang="en" sz="1100">
                  <a:solidFill>
                    <a:srgbClr val="404040"/>
                  </a:solidFill>
                </a:rPr>
                <a:t>f</a:t>
              </a:r>
              <a:r>
                <a:rPr b="1" lang="en" sz="1100">
                  <a:solidFill>
                    <a:srgbClr val="404040"/>
                  </a:solidFill>
                </a:rPr>
                <a:t>unctional flow in pointers</a:t>
              </a:r>
              <a:endParaRPr b="1" sz="1100">
                <a:solidFill>
                  <a:srgbClr val="404040"/>
                </a:solidFill>
              </a:endParaRPr>
            </a:p>
          </p:txBody>
        </p:sp>
      </p:grpSp>
      <p:sp>
        <p:nvSpPr>
          <p:cNvPr id="219" name="Google Shape;219;p24"/>
          <p:cNvSpPr txBox="1"/>
          <p:nvPr/>
        </p:nvSpPr>
        <p:spPr>
          <a:xfrm>
            <a:off x="3418144" y="1177450"/>
            <a:ext cx="23325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600">
                <a:solidFill>
                  <a:schemeClr val="accent1"/>
                </a:solidFill>
              </a:rPr>
              <a:t>Development Pipeline</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3" name="Shape 223"/>
        <p:cNvGrpSpPr/>
        <p:nvPr/>
      </p:nvGrpSpPr>
      <p:grpSpPr>
        <a:xfrm>
          <a:off x="0" y="0"/>
          <a:ext cx="0" cy="0"/>
          <a:chOff x="0" y="0"/>
          <a:chExt cx="0" cy="0"/>
        </a:xfrm>
      </p:grpSpPr>
      <p:sp>
        <p:nvSpPr>
          <p:cNvPr id="224" name="Google Shape;224;p25"/>
          <p:cNvSpPr txBox="1"/>
          <p:nvPr>
            <p:ph idx="4294967295" type="title"/>
          </p:nvPr>
        </p:nvSpPr>
        <p:spPr>
          <a:xfrm>
            <a:off x="346425" y="4747100"/>
            <a:ext cx="22806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Component Browser</a:t>
            </a:r>
            <a:endParaRPr sz="1400">
              <a:solidFill>
                <a:srgbClr val="FFFFFF"/>
              </a:solidFill>
            </a:endParaRPr>
          </a:p>
        </p:txBody>
      </p:sp>
      <p:grpSp>
        <p:nvGrpSpPr>
          <p:cNvPr id="225" name="Google Shape;225;p25"/>
          <p:cNvGrpSpPr/>
          <p:nvPr/>
        </p:nvGrpSpPr>
        <p:grpSpPr>
          <a:xfrm>
            <a:off x="5601002" y="4819350"/>
            <a:ext cx="3695398" cy="274500"/>
            <a:chOff x="3722577" y="4819350"/>
            <a:chExt cx="3695398" cy="274500"/>
          </a:xfrm>
        </p:grpSpPr>
        <p:sp>
          <p:nvSpPr>
            <p:cNvPr id="226" name="Google Shape;226;p25"/>
            <p:cNvSpPr/>
            <p:nvPr/>
          </p:nvSpPr>
          <p:spPr>
            <a:xfrm>
              <a:off x="3722577" y="4844551"/>
              <a:ext cx="205500" cy="205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ic_lightbulb_green.png" id="227" name="Google Shape;227;p25"/>
            <p:cNvPicPr preferRelativeResize="0"/>
            <p:nvPr/>
          </p:nvPicPr>
          <p:blipFill rotWithShape="1">
            <a:blip r:embed="rId3">
              <a:alphaModFix/>
            </a:blip>
            <a:srcRect b="0" l="0" r="0" t="0"/>
            <a:stretch/>
          </p:blipFill>
          <p:spPr>
            <a:xfrm>
              <a:off x="3761069" y="4882185"/>
              <a:ext cx="128438" cy="128438"/>
            </a:xfrm>
            <a:prstGeom prst="rect">
              <a:avLst/>
            </a:prstGeom>
            <a:noFill/>
            <a:ln>
              <a:noFill/>
            </a:ln>
          </p:spPr>
        </p:pic>
        <p:sp>
          <p:nvSpPr>
            <p:cNvPr id="228" name="Google Shape;228;p25"/>
            <p:cNvSpPr txBox="1"/>
            <p:nvPr/>
          </p:nvSpPr>
          <p:spPr>
            <a:xfrm>
              <a:off x="3928075" y="4819350"/>
              <a:ext cx="3489900" cy="27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lt1"/>
                  </a:solidFill>
                  <a:latin typeface="Lato"/>
                  <a:ea typeface="Lato"/>
                  <a:cs typeface="Lato"/>
                  <a:sym typeface="Lato"/>
                </a:rPr>
                <a:t>Balsamiq Tip   |   </a:t>
              </a:r>
              <a:r>
                <a:rPr lang="en" sz="800">
                  <a:solidFill>
                    <a:srgbClr val="FFFFFF"/>
                  </a:solidFill>
                  <a:latin typeface="Lato"/>
                  <a:ea typeface="Lato"/>
                  <a:cs typeface="Lato"/>
                  <a:sym typeface="Lato"/>
                </a:rPr>
                <a:t>Use the Balsamiq add-on to make your own wireframe.</a:t>
              </a:r>
              <a:endParaRPr>
                <a:solidFill>
                  <a:srgbClr val="FFFFFF"/>
                </a:solidFill>
                <a:latin typeface="Lato"/>
                <a:ea typeface="Lato"/>
                <a:cs typeface="Lato"/>
                <a:sym typeface="Lato"/>
              </a:endParaRPr>
            </a:p>
          </p:txBody>
        </p:sp>
      </p:grpSp>
      <p:pic>
        <p:nvPicPr>
          <p:cNvPr id="229" name="Google Shape;229;p25"/>
          <p:cNvPicPr preferRelativeResize="0"/>
          <p:nvPr/>
        </p:nvPicPr>
        <p:blipFill>
          <a:blip r:embed="rId4">
            <a:alphaModFix/>
          </a:blip>
          <a:stretch>
            <a:fillRect/>
          </a:stretch>
        </p:blipFill>
        <p:spPr>
          <a:xfrm>
            <a:off x="2579585" y="798250"/>
            <a:ext cx="1892627" cy="4098168"/>
          </a:xfrm>
          <a:prstGeom prst="rect">
            <a:avLst/>
          </a:prstGeom>
          <a:noFill/>
          <a:ln>
            <a:noFill/>
          </a:ln>
        </p:spPr>
      </p:pic>
      <p:pic>
        <p:nvPicPr>
          <p:cNvPr id="230" name="Google Shape;230;p25"/>
          <p:cNvPicPr preferRelativeResize="0"/>
          <p:nvPr/>
        </p:nvPicPr>
        <p:blipFill>
          <a:blip r:embed="rId5">
            <a:alphaModFix/>
          </a:blip>
          <a:stretch>
            <a:fillRect/>
          </a:stretch>
        </p:blipFill>
        <p:spPr>
          <a:xfrm>
            <a:off x="346425" y="798250"/>
            <a:ext cx="1892627" cy="4098168"/>
          </a:xfrm>
          <a:prstGeom prst="rect">
            <a:avLst/>
          </a:prstGeom>
          <a:noFill/>
          <a:ln>
            <a:noFill/>
          </a:ln>
        </p:spPr>
      </p:pic>
      <p:pic>
        <p:nvPicPr>
          <p:cNvPr id="231" name="Google Shape;231;p25"/>
          <p:cNvPicPr preferRelativeResize="0"/>
          <p:nvPr/>
        </p:nvPicPr>
        <p:blipFill>
          <a:blip r:embed="rId6">
            <a:alphaModFix/>
          </a:blip>
          <a:stretch>
            <a:fillRect/>
          </a:stretch>
        </p:blipFill>
        <p:spPr>
          <a:xfrm>
            <a:off x="4812773" y="798250"/>
            <a:ext cx="1892623" cy="4098174"/>
          </a:xfrm>
          <a:prstGeom prst="rect">
            <a:avLst/>
          </a:prstGeom>
          <a:noFill/>
          <a:ln>
            <a:noFill/>
          </a:ln>
        </p:spPr>
      </p:pic>
      <p:grpSp>
        <p:nvGrpSpPr>
          <p:cNvPr id="232" name="Google Shape;232;p25"/>
          <p:cNvGrpSpPr/>
          <p:nvPr/>
        </p:nvGrpSpPr>
        <p:grpSpPr>
          <a:xfrm>
            <a:off x="5572648" y="1922072"/>
            <a:ext cx="2889547" cy="484313"/>
            <a:chOff x="5330350" y="2313675"/>
            <a:chExt cx="3132300" cy="525000"/>
          </a:xfrm>
        </p:grpSpPr>
        <p:sp>
          <p:nvSpPr>
            <p:cNvPr id="233" name="Google Shape;233;p25"/>
            <p:cNvSpPr/>
            <p:nvPr/>
          </p:nvSpPr>
          <p:spPr>
            <a:xfrm>
              <a:off x="6175750" y="2313675"/>
              <a:ext cx="2286900" cy="525000"/>
            </a:xfrm>
            <a:prstGeom prst="roundRect">
              <a:avLst>
                <a:gd fmla="val 10171" name="adj"/>
              </a:avLst>
            </a:prstGeom>
            <a:solidFill>
              <a:srgbClr val="1A9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5"/>
            <p:cNvSpPr txBox="1"/>
            <p:nvPr/>
          </p:nvSpPr>
          <p:spPr>
            <a:xfrm>
              <a:off x="6278925" y="2344572"/>
              <a:ext cx="2097000" cy="39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200">
                  <a:solidFill>
                    <a:srgbClr val="FFFFFF"/>
                  </a:solidFill>
                  <a:latin typeface="Lato"/>
                  <a:ea typeface="Lato"/>
                  <a:cs typeface="Lato"/>
                  <a:sym typeface="Lato"/>
                </a:rPr>
                <a:t>Displays all the hash info</a:t>
              </a:r>
              <a:endParaRPr sz="1200">
                <a:solidFill>
                  <a:srgbClr val="FFFFFF"/>
                </a:solidFill>
                <a:latin typeface="Lato"/>
                <a:ea typeface="Lato"/>
                <a:cs typeface="Lato"/>
                <a:sym typeface="Lato"/>
              </a:endParaRPr>
            </a:p>
          </p:txBody>
        </p:sp>
        <p:cxnSp>
          <p:nvCxnSpPr>
            <p:cNvPr id="235" name="Google Shape;235;p25"/>
            <p:cNvCxnSpPr/>
            <p:nvPr/>
          </p:nvCxnSpPr>
          <p:spPr>
            <a:xfrm>
              <a:off x="5330350" y="2578675"/>
              <a:ext cx="845400" cy="0"/>
            </a:xfrm>
            <a:prstGeom prst="straightConnector1">
              <a:avLst/>
            </a:prstGeom>
            <a:noFill/>
            <a:ln cap="flat" cmpd="sng" w="28575">
              <a:solidFill>
                <a:srgbClr val="1A9988"/>
              </a:solidFill>
              <a:prstDash val="solid"/>
              <a:round/>
              <a:headEnd len="med" w="med" type="oval"/>
              <a:tailEnd len="med" w="med" type="none"/>
            </a:ln>
          </p:spPr>
        </p:cxnSp>
      </p:grpSp>
      <p:sp>
        <p:nvSpPr>
          <p:cNvPr id="236" name="Google Shape;236;p25"/>
          <p:cNvSpPr txBox="1"/>
          <p:nvPr/>
        </p:nvSpPr>
        <p:spPr>
          <a:xfrm>
            <a:off x="3498719" y="194825"/>
            <a:ext cx="23325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600">
                <a:solidFill>
                  <a:schemeClr val="accent1"/>
                </a:solidFill>
              </a:rPr>
              <a:t>Prototype Design</a:t>
            </a:r>
            <a:endParaRPr sz="1600"/>
          </a:p>
        </p:txBody>
      </p:sp>
      <p:pic>
        <p:nvPicPr>
          <p:cNvPr id="237" name="Google Shape;237;p25"/>
          <p:cNvPicPr preferRelativeResize="0"/>
          <p:nvPr/>
        </p:nvPicPr>
        <p:blipFill>
          <a:blip r:embed="rId7">
            <a:alphaModFix/>
          </a:blip>
          <a:stretch>
            <a:fillRect/>
          </a:stretch>
        </p:blipFill>
        <p:spPr>
          <a:xfrm>
            <a:off x="7411750" y="4287075"/>
            <a:ext cx="1293000" cy="646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